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7640300" cx="972025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476500" y="1241425"/>
            <a:ext cx="184467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476500" y="1241425"/>
            <a:ext cx="184467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b="1" sz="2551"/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b="1" sz="2126"/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b="1" sz="1912"/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b="1" sz="2551"/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b="1" sz="2126"/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b="1" sz="1912"/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44627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indent="-417576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indent="-390588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indent="-363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indent="-363601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indent="-363601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indent="-363601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indent="-363601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indent="-363601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b="0" i="0" sz="34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b="0" i="0" sz="297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b="0" i="0" sz="467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7576" lvl="0" marL="457200" marR="0" rtl="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b="0" i="0" sz="297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0588" lvl="1" marL="9144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3600" lvl="2" marL="13716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0075" lvl="3" marL="18288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0075" lvl="4" marL="22860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0075" lvl="5" marL="27432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0075" lvl="6" marL="32004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0075" lvl="7" marL="36576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0075" lvl="8" marL="41148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1.png"/><Relationship Id="rId13" Type="http://schemas.openxmlformats.org/officeDocument/2006/relationships/image" Target="../media/image3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5" Type="http://schemas.openxmlformats.org/officeDocument/2006/relationships/image" Target="../media/image5.png"/><Relationship Id="rId14" Type="http://schemas.openxmlformats.org/officeDocument/2006/relationships/image" Target="../media/image12.png"/><Relationship Id="rId16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-6633" y="0"/>
            <a:ext cx="9726896" cy="176402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76820" y="440583"/>
            <a:ext cx="9366600" cy="1689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 flipH="1" rot="5400000">
            <a:off x="6505334" y="13017425"/>
            <a:ext cx="2797986" cy="2325027"/>
          </a:xfrm>
          <a:prstGeom prst="blockArc">
            <a:avLst>
              <a:gd fmla="val 10800000" name="adj1"/>
              <a:gd fmla="val 1572" name="adj2"/>
              <a:gd fmla="val 27649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406419" y="14958450"/>
            <a:ext cx="6528190" cy="6462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2121482" y="12780946"/>
            <a:ext cx="5841604" cy="6546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 rot="-5400000">
            <a:off x="724633" y="10896161"/>
            <a:ext cx="2844580" cy="2229301"/>
          </a:xfrm>
          <a:prstGeom prst="blockArc">
            <a:avLst>
              <a:gd fmla="val 10726998" name="adj1"/>
              <a:gd fmla="val 263439" name="adj2"/>
              <a:gd fmla="val 28511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 flipH="1" rot="5400000">
            <a:off x="6483057" y="8686723"/>
            <a:ext cx="2805423" cy="2287911"/>
          </a:xfrm>
          <a:prstGeom prst="blockArc">
            <a:avLst>
              <a:gd fmla="val 10800000" name="adj1"/>
              <a:gd fmla="val 1572" name="adj2"/>
              <a:gd fmla="val 27649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2121472" y="10582834"/>
            <a:ext cx="5909338" cy="652772"/>
          </a:xfrm>
          <a:custGeom>
            <a:rect b="b" l="l" r="r" t="t"/>
            <a:pathLst>
              <a:path extrusionOk="0" h="652772" w="5909338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2175740" y="8427968"/>
            <a:ext cx="5827821" cy="6173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 rot="-5400000">
            <a:off x="789625" y="6541562"/>
            <a:ext cx="2824487" cy="2184400"/>
          </a:xfrm>
          <a:prstGeom prst="blockArc">
            <a:avLst>
              <a:gd fmla="val 10800000" name="adj1"/>
              <a:gd fmla="val 156513" name="adj2"/>
              <a:gd fmla="val 28217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 flipH="1" rot="5400000">
            <a:off x="6425881" y="4319207"/>
            <a:ext cx="2773548" cy="2287912"/>
          </a:xfrm>
          <a:prstGeom prst="blockArc">
            <a:avLst>
              <a:gd fmla="val 11040511" name="adj1"/>
              <a:gd fmla="val 1572" name="adj2"/>
              <a:gd fmla="val 27649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2201868" y="6235133"/>
            <a:ext cx="5827819" cy="60417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8022044" y="4706945"/>
            <a:ext cx="1214980" cy="1197466"/>
          </a:xfrm>
          <a:prstGeom prst="ellipse">
            <a:avLst/>
          </a:pr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8201116" y="4850567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777409" y="6695092"/>
            <a:ext cx="1214980" cy="130486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957626" y="6919073"/>
            <a:ext cx="841075" cy="903301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8240279" y="13576769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1191210" y="14651020"/>
            <a:ext cx="1214980" cy="1304869"/>
          </a:xfrm>
          <a:prstGeom prst="ellipse">
            <a:avLst/>
          </a:pr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1364998" y="14851806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8195673" y="9173085"/>
            <a:ext cx="1214980" cy="130486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8382626" y="9379027"/>
            <a:ext cx="841075" cy="903301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1846683" y="4065757"/>
            <a:ext cx="6023138" cy="62936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/>
          <p:nvPr/>
        </p:nvSpPr>
        <p:spPr>
          <a:xfrm rot="-5400000">
            <a:off x="2966759" y="3916299"/>
            <a:ext cx="1057175" cy="49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1369038" y="14922203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1372254" y="15110823"/>
            <a:ext cx="8410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8209499" y="4901917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/>
          </a:p>
        </p:txBody>
      </p:sp>
      <p:sp>
        <p:nvSpPr>
          <p:cNvPr id="115" name="Google Shape;115;p13"/>
          <p:cNvSpPr txBox="1"/>
          <p:nvPr/>
        </p:nvSpPr>
        <p:spPr>
          <a:xfrm>
            <a:off x="8208763" y="5083019"/>
            <a:ext cx="8410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sp>
        <p:nvSpPr>
          <p:cNvPr id="116" name="Google Shape;116;p13"/>
          <p:cNvSpPr/>
          <p:nvPr/>
        </p:nvSpPr>
        <p:spPr>
          <a:xfrm>
            <a:off x="825618" y="11323651"/>
            <a:ext cx="1214980" cy="1304869"/>
          </a:xfrm>
          <a:prstGeom prst="ellipse">
            <a:avLst/>
          </a:pr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1019989" y="11523173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1012564" y="11340689"/>
            <a:ext cx="841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1012587" y="11569255"/>
            <a:ext cx="84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20" name="Google Shape;120;p13"/>
          <p:cNvSpPr/>
          <p:nvPr/>
        </p:nvSpPr>
        <p:spPr>
          <a:xfrm rot="-5400000">
            <a:off x="1839392" y="3848275"/>
            <a:ext cx="883544" cy="51923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3"/>
          <p:cNvSpPr/>
          <p:nvPr/>
        </p:nvSpPr>
        <p:spPr>
          <a:xfrm>
            <a:off x="2995501" y="2909872"/>
            <a:ext cx="938427" cy="735967"/>
          </a:xfrm>
          <a:prstGeom prst="triangle">
            <a:avLst>
              <a:gd fmla="val 50000" name="adj"/>
            </a:avLst>
          </a:pr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1778280" y="2936409"/>
            <a:ext cx="938427" cy="735967"/>
          </a:xfrm>
          <a:prstGeom prst="triangle">
            <a:avLst>
              <a:gd fmla="val 50000" name="adj"/>
            </a:avLst>
          </a:prstGeom>
          <a:solidFill>
            <a:srgbClr val="8DA9DB"/>
          </a:solidFill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3"/>
          <p:cNvSpPr/>
          <p:nvPr/>
        </p:nvSpPr>
        <p:spPr>
          <a:xfrm rot="-5400000">
            <a:off x="1024004" y="3994058"/>
            <a:ext cx="938427" cy="735967"/>
          </a:xfrm>
          <a:prstGeom prst="triangle">
            <a:avLst>
              <a:gd fmla="val 50000" name="adj"/>
            </a:avLst>
          </a:pr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p13"/>
          <p:cNvCxnSpPr/>
          <p:nvPr/>
        </p:nvCxnSpPr>
        <p:spPr>
          <a:xfrm>
            <a:off x="4462294" y="15355531"/>
            <a:ext cx="0" cy="5100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25" name="Google Shape;125;p13"/>
          <p:cNvSpPr txBox="1"/>
          <p:nvPr/>
        </p:nvSpPr>
        <p:spPr>
          <a:xfrm>
            <a:off x="6050343" y="10655280"/>
            <a:ext cx="1358349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year exams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1 functional skills paper. </a:t>
            </a:r>
            <a:endParaRPr/>
          </a:p>
        </p:txBody>
      </p:sp>
      <p:cxnSp>
        <p:nvCxnSpPr>
          <p:cNvPr id="126" name="Google Shape;126;p13"/>
          <p:cNvCxnSpPr/>
          <p:nvPr/>
        </p:nvCxnSpPr>
        <p:spPr>
          <a:xfrm rot="10800000">
            <a:off x="5565886" y="13118194"/>
            <a:ext cx="15327" cy="425678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27" name="Google Shape;127;p13"/>
          <p:cNvCxnSpPr/>
          <p:nvPr/>
        </p:nvCxnSpPr>
        <p:spPr>
          <a:xfrm>
            <a:off x="4749141" y="12755175"/>
            <a:ext cx="3201" cy="358721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28" name="Google Shape;128;p13"/>
          <p:cNvCxnSpPr/>
          <p:nvPr/>
        </p:nvCxnSpPr>
        <p:spPr>
          <a:xfrm rot="10800000">
            <a:off x="3859290" y="12968340"/>
            <a:ext cx="6255" cy="595904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29" name="Google Shape;129;p13"/>
          <p:cNvCxnSpPr/>
          <p:nvPr/>
        </p:nvCxnSpPr>
        <p:spPr>
          <a:xfrm rot="10800000">
            <a:off x="1772784" y="12706369"/>
            <a:ext cx="0" cy="5451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30" name="Google Shape;130;p13"/>
          <p:cNvCxnSpPr/>
          <p:nvPr/>
        </p:nvCxnSpPr>
        <p:spPr>
          <a:xfrm>
            <a:off x="8230166" y="8345623"/>
            <a:ext cx="0" cy="687254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31" name="Google Shape;131;p13"/>
          <p:cNvCxnSpPr/>
          <p:nvPr/>
        </p:nvCxnSpPr>
        <p:spPr>
          <a:xfrm rot="10800000">
            <a:off x="3056824" y="10778695"/>
            <a:ext cx="0" cy="544956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32" name="Google Shape;132;p13"/>
          <p:cNvCxnSpPr/>
          <p:nvPr/>
        </p:nvCxnSpPr>
        <p:spPr>
          <a:xfrm flipH="1">
            <a:off x="4427680" y="10422432"/>
            <a:ext cx="7800" cy="4653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33" name="Google Shape;133;p13"/>
          <p:cNvCxnSpPr/>
          <p:nvPr/>
        </p:nvCxnSpPr>
        <p:spPr>
          <a:xfrm flipH="1">
            <a:off x="2019398" y="10373654"/>
            <a:ext cx="14100" cy="5559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34" name="Google Shape;134;p13"/>
          <p:cNvCxnSpPr/>
          <p:nvPr/>
        </p:nvCxnSpPr>
        <p:spPr>
          <a:xfrm rot="10800000">
            <a:off x="5731791" y="10848080"/>
            <a:ext cx="6576" cy="433343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35" name="Google Shape;135;p13"/>
          <p:cNvCxnSpPr/>
          <p:nvPr/>
        </p:nvCxnSpPr>
        <p:spPr>
          <a:xfrm flipH="1">
            <a:off x="6889721" y="10387916"/>
            <a:ext cx="7903" cy="465251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36" name="Google Shape;136;p13"/>
          <p:cNvCxnSpPr/>
          <p:nvPr/>
        </p:nvCxnSpPr>
        <p:spPr>
          <a:xfrm rot="10800000">
            <a:off x="7480118" y="10874963"/>
            <a:ext cx="6576" cy="433343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37" name="Google Shape;137;p13"/>
          <p:cNvCxnSpPr/>
          <p:nvPr/>
        </p:nvCxnSpPr>
        <p:spPr>
          <a:xfrm flipH="1">
            <a:off x="6622689" y="8259732"/>
            <a:ext cx="3493" cy="586641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38" name="Google Shape;138;p13"/>
          <p:cNvCxnSpPr/>
          <p:nvPr/>
        </p:nvCxnSpPr>
        <p:spPr>
          <a:xfrm rot="10800000">
            <a:off x="5618175" y="8963813"/>
            <a:ext cx="15900" cy="4140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39" name="Google Shape;139;p13"/>
          <p:cNvCxnSpPr/>
          <p:nvPr/>
        </p:nvCxnSpPr>
        <p:spPr>
          <a:xfrm flipH="1">
            <a:off x="4230452" y="8354683"/>
            <a:ext cx="3493" cy="586641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40" name="Google Shape;140;p13"/>
          <p:cNvCxnSpPr/>
          <p:nvPr/>
        </p:nvCxnSpPr>
        <p:spPr>
          <a:xfrm rot="10800000">
            <a:off x="3431241" y="8673857"/>
            <a:ext cx="6576" cy="433343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41" name="Google Shape;141;p13"/>
          <p:cNvCxnSpPr/>
          <p:nvPr/>
        </p:nvCxnSpPr>
        <p:spPr>
          <a:xfrm rot="10800000">
            <a:off x="1782870" y="8597124"/>
            <a:ext cx="6576" cy="433343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42" name="Google Shape;142;p13"/>
          <p:cNvCxnSpPr/>
          <p:nvPr/>
        </p:nvCxnSpPr>
        <p:spPr>
          <a:xfrm>
            <a:off x="1227807" y="6472050"/>
            <a:ext cx="415755" cy="24383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43" name="Google Shape;143;p13"/>
          <p:cNvCxnSpPr/>
          <p:nvPr/>
        </p:nvCxnSpPr>
        <p:spPr>
          <a:xfrm flipH="1">
            <a:off x="2631510" y="6152700"/>
            <a:ext cx="3493" cy="586641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44" name="Google Shape;144;p13"/>
          <p:cNvCxnSpPr/>
          <p:nvPr/>
        </p:nvCxnSpPr>
        <p:spPr>
          <a:xfrm rot="10800000">
            <a:off x="4738208" y="6473267"/>
            <a:ext cx="6576" cy="433343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45" name="Google Shape;145;p13"/>
          <p:cNvCxnSpPr/>
          <p:nvPr/>
        </p:nvCxnSpPr>
        <p:spPr>
          <a:xfrm flipH="1">
            <a:off x="5118847" y="6160059"/>
            <a:ext cx="7903" cy="465251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46" name="Google Shape;146;p13"/>
          <p:cNvCxnSpPr/>
          <p:nvPr/>
        </p:nvCxnSpPr>
        <p:spPr>
          <a:xfrm rot="10800000">
            <a:off x="6432913" y="6474716"/>
            <a:ext cx="6576" cy="433343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47" name="Google Shape;147;p13"/>
          <p:cNvCxnSpPr/>
          <p:nvPr/>
        </p:nvCxnSpPr>
        <p:spPr>
          <a:xfrm flipH="1">
            <a:off x="7366408" y="6226592"/>
            <a:ext cx="7903" cy="465251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48" name="Google Shape;148;p13"/>
          <p:cNvCxnSpPr/>
          <p:nvPr/>
        </p:nvCxnSpPr>
        <p:spPr>
          <a:xfrm rot="10800000">
            <a:off x="7671825" y="6608850"/>
            <a:ext cx="110100" cy="2301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49" name="Google Shape;149;p13"/>
          <p:cNvCxnSpPr/>
          <p:nvPr/>
        </p:nvCxnSpPr>
        <p:spPr>
          <a:xfrm flipH="1">
            <a:off x="8050425" y="4019550"/>
            <a:ext cx="341100" cy="2994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50" name="Google Shape;150;p13"/>
          <p:cNvCxnSpPr/>
          <p:nvPr/>
        </p:nvCxnSpPr>
        <p:spPr>
          <a:xfrm>
            <a:off x="7258479" y="4001301"/>
            <a:ext cx="0" cy="524789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51" name="Google Shape;151;p13"/>
          <p:cNvCxnSpPr/>
          <p:nvPr/>
        </p:nvCxnSpPr>
        <p:spPr>
          <a:xfrm rot="10800000">
            <a:off x="6056205" y="4209387"/>
            <a:ext cx="13200" cy="6132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52" name="Google Shape;152;p13"/>
          <p:cNvCxnSpPr/>
          <p:nvPr/>
        </p:nvCxnSpPr>
        <p:spPr>
          <a:xfrm rot="10800000">
            <a:off x="4263116" y="4302429"/>
            <a:ext cx="6576" cy="433343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53" name="Google Shape;153;p13"/>
          <p:cNvCxnSpPr/>
          <p:nvPr/>
        </p:nvCxnSpPr>
        <p:spPr>
          <a:xfrm>
            <a:off x="4075172" y="3948776"/>
            <a:ext cx="0" cy="524789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54" name="Google Shape;154;p13"/>
          <p:cNvSpPr txBox="1"/>
          <p:nvPr/>
        </p:nvSpPr>
        <p:spPr>
          <a:xfrm>
            <a:off x="847186" y="920064"/>
            <a:ext cx="8019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Stage 4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11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Hair and Beauty 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061" y="517813"/>
            <a:ext cx="1049214" cy="7864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13"/>
          <p:cNvCxnSpPr/>
          <p:nvPr/>
        </p:nvCxnSpPr>
        <p:spPr>
          <a:xfrm rot="10800000">
            <a:off x="5827127" y="15323930"/>
            <a:ext cx="6575" cy="368883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57" name="Google Shape;157;p13"/>
          <p:cNvCxnSpPr/>
          <p:nvPr/>
        </p:nvCxnSpPr>
        <p:spPr>
          <a:xfrm>
            <a:off x="6432913" y="14800139"/>
            <a:ext cx="0" cy="510128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58" name="Google Shape;158;p13"/>
          <p:cNvCxnSpPr>
            <a:stCxn id="159" idx="0"/>
          </p:cNvCxnSpPr>
          <p:nvPr/>
        </p:nvCxnSpPr>
        <p:spPr>
          <a:xfrm rot="10800000">
            <a:off x="8103575" y="15243900"/>
            <a:ext cx="138900" cy="4350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160" name="Google Shape;16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3864" y="505049"/>
            <a:ext cx="1513812" cy="76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3"/>
          <p:cNvSpPr txBox="1"/>
          <p:nvPr/>
        </p:nvSpPr>
        <p:spPr>
          <a:xfrm>
            <a:off x="8192734" y="5360018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</a:t>
            </a:r>
            <a:endParaRPr/>
          </a:p>
        </p:txBody>
      </p:sp>
      <p:sp>
        <p:nvSpPr>
          <p:cNvPr id="162" name="Google Shape;162;p13"/>
          <p:cNvSpPr txBox="1"/>
          <p:nvPr/>
        </p:nvSpPr>
        <p:spPr>
          <a:xfrm>
            <a:off x="1019950" y="11947467"/>
            <a:ext cx="84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optional units 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63" name="Google Shape;163;p13"/>
          <p:cNvSpPr txBox="1"/>
          <p:nvPr/>
        </p:nvSpPr>
        <p:spPr>
          <a:xfrm>
            <a:off x="1369585" y="15426094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AUTUMN</a:t>
            </a:r>
            <a:endParaRPr/>
          </a:p>
        </p:txBody>
      </p:sp>
      <p:sp>
        <p:nvSpPr>
          <p:cNvPr id="164" name="Google Shape;164;p13"/>
          <p:cNvSpPr txBox="1"/>
          <p:nvPr/>
        </p:nvSpPr>
        <p:spPr>
          <a:xfrm>
            <a:off x="2406200" y="15079063"/>
            <a:ext cx="1723800" cy="4617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Present a professional image in a salon </a:t>
            </a:r>
            <a:endParaRPr b="1" sz="9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3"/>
          <p:cNvSpPr txBox="1"/>
          <p:nvPr/>
        </p:nvSpPr>
        <p:spPr>
          <a:xfrm>
            <a:off x="2477875" y="15674525"/>
            <a:ext cx="1127100" cy="73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Calibri"/>
                <a:ea typeface="Calibri"/>
                <a:cs typeface="Calibri"/>
                <a:sym typeface="Calibri"/>
              </a:rPr>
              <a:t>Identify the effects of positive and negative attitudes and behaviours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3"/>
          <p:cNvSpPr txBox="1"/>
          <p:nvPr/>
        </p:nvSpPr>
        <p:spPr>
          <a:xfrm>
            <a:off x="4106963" y="15822250"/>
            <a:ext cx="1127100" cy="67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latin typeface="Calibri"/>
                <a:ea typeface="Calibri"/>
                <a:cs typeface="Calibri"/>
                <a:sym typeface="Calibri"/>
              </a:rPr>
              <a:t>Identify how to promote a professional image in a salon</a:t>
            </a:r>
            <a:r>
              <a:rPr b="1" lang="en-US" sz="80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3"/>
          <p:cNvSpPr txBox="1"/>
          <p:nvPr/>
        </p:nvSpPr>
        <p:spPr>
          <a:xfrm>
            <a:off x="5319613" y="15779975"/>
            <a:ext cx="1127100" cy="55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latin typeface="Calibri"/>
                <a:ea typeface="Calibri"/>
                <a:cs typeface="Calibri"/>
                <a:sym typeface="Calibri"/>
              </a:rPr>
              <a:t>Identify how to maintain personal hygiene  </a:t>
            </a:r>
            <a:endParaRPr b="1"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/>
          <p:nvPr/>
        </p:nvSpPr>
        <p:spPr>
          <a:xfrm>
            <a:off x="5474975" y="14523475"/>
            <a:ext cx="2287800" cy="338700"/>
          </a:xfrm>
          <a:prstGeom prst="rect">
            <a:avLst/>
          </a:prstGeom>
          <a:noFill/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End of unit </a:t>
            </a:r>
            <a:r>
              <a:rPr b="1" lang="en-US" sz="10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FORMATIVE</a:t>
            </a: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 assessment  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3"/>
          <p:cNvSpPr txBox="1"/>
          <p:nvPr/>
        </p:nvSpPr>
        <p:spPr>
          <a:xfrm>
            <a:off x="7248275" y="15678900"/>
            <a:ext cx="1988400" cy="3231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unit </a:t>
            </a:r>
            <a:r>
              <a:rPr b="1" lang="en-US" sz="9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SUMMATIVE</a:t>
            </a:r>
            <a:r>
              <a:rPr b="1" lang="en-US" sz="9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assessment</a:t>
            </a:r>
            <a:r>
              <a:rPr b="1" lang="en-US" sz="900"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  </a:t>
            </a:r>
            <a:endParaRPr b="1" sz="900"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3"/>
          <p:cNvSpPr txBox="1"/>
          <p:nvPr/>
        </p:nvSpPr>
        <p:spPr>
          <a:xfrm>
            <a:off x="1307350" y="10023275"/>
            <a:ext cx="1215000" cy="3693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Plaiting hair</a:t>
            </a:r>
            <a:r>
              <a:rPr b="1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  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"/>
          <p:cNvSpPr txBox="1"/>
          <p:nvPr/>
        </p:nvSpPr>
        <p:spPr>
          <a:xfrm>
            <a:off x="2477874" y="11323650"/>
            <a:ext cx="1988400" cy="646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Identify a range of finished looks that use plaiting and twisting techniques 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3184475" y="9822325"/>
            <a:ext cx="1988400" cy="646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The importance of the preparation procedure for </a:t>
            </a: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 plaiting and twisting techniques 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"/>
          <p:cNvSpPr txBox="1"/>
          <p:nvPr/>
        </p:nvSpPr>
        <p:spPr>
          <a:xfrm>
            <a:off x="5035200" y="11281425"/>
            <a:ext cx="13998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Calibri"/>
                <a:ea typeface="Calibri"/>
                <a:cs typeface="Calibri"/>
                <a:sym typeface="Calibri"/>
              </a:rPr>
              <a:t>The factors that influence the choice of plaiting and twisting techniques </a:t>
            </a:r>
            <a:endParaRPr b="1"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3"/>
          <p:cNvSpPr txBox="1"/>
          <p:nvPr/>
        </p:nvSpPr>
        <p:spPr>
          <a:xfrm>
            <a:off x="5257450" y="9454625"/>
            <a:ext cx="1399800" cy="60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Calibri"/>
                <a:ea typeface="Calibri"/>
                <a:cs typeface="Calibri"/>
                <a:sym typeface="Calibri"/>
              </a:rPr>
              <a:t>When and how to use products, tools and equipment </a:t>
            </a:r>
            <a:r>
              <a:rPr b="1" lang="en-US" sz="90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3"/>
          <p:cNvSpPr txBox="1"/>
          <p:nvPr/>
        </p:nvSpPr>
        <p:spPr>
          <a:xfrm>
            <a:off x="6151375" y="10101763"/>
            <a:ext cx="2100900" cy="338700"/>
          </a:xfrm>
          <a:prstGeom prst="rect">
            <a:avLst/>
          </a:prstGeom>
          <a:noFill/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End of unit </a:t>
            </a:r>
            <a:r>
              <a:rPr b="1" lang="en-US" sz="10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FORMATIVE</a:t>
            </a: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 assessment  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 txBox="1"/>
          <p:nvPr/>
        </p:nvSpPr>
        <p:spPr>
          <a:xfrm>
            <a:off x="6769050" y="11299725"/>
            <a:ext cx="1581300" cy="292500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unit </a:t>
            </a:r>
            <a:r>
              <a:rPr b="1" lang="en-US" sz="7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SUMMATIVE </a:t>
            </a:r>
            <a:r>
              <a:rPr b="1" lang="en-US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 </a:t>
            </a:r>
            <a:endParaRPr b="1"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 txBox="1"/>
          <p:nvPr/>
        </p:nvSpPr>
        <p:spPr>
          <a:xfrm>
            <a:off x="7395575" y="8014450"/>
            <a:ext cx="2100900" cy="3231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Providing basic manicure treatment</a:t>
            </a:r>
            <a:r>
              <a:rPr b="1"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900">
                <a:latin typeface="Calibri"/>
                <a:ea typeface="Calibri"/>
                <a:cs typeface="Calibri"/>
                <a:sym typeface="Calibri"/>
              </a:rPr>
              <a:t>  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/>
          <p:cNvSpPr txBox="1"/>
          <p:nvPr/>
        </p:nvSpPr>
        <p:spPr>
          <a:xfrm>
            <a:off x="5736312" y="7867338"/>
            <a:ext cx="13998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Calibri"/>
                <a:ea typeface="Calibri"/>
                <a:cs typeface="Calibri"/>
                <a:sym typeface="Calibri"/>
              </a:rPr>
              <a:t>The salon’s requirement</a:t>
            </a:r>
            <a:r>
              <a:rPr b="1" lang="en-US" sz="600">
                <a:latin typeface="Calibri"/>
                <a:ea typeface="Calibri"/>
                <a:cs typeface="Calibri"/>
                <a:sym typeface="Calibri"/>
              </a:rPr>
              <a:t>  for preparing yourself, the client and work area</a:t>
            </a:r>
            <a:endParaRPr b="1"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 txBox="1"/>
          <p:nvPr/>
        </p:nvSpPr>
        <p:spPr>
          <a:xfrm>
            <a:off x="4926225" y="8455625"/>
            <a:ext cx="1399800" cy="554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State the importance of carrying out a</a:t>
            </a:r>
            <a:r>
              <a:rPr b="1" lang="en-US" sz="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visual study of the hands and nails to identify factors that will </a:t>
            </a:r>
            <a:r>
              <a:rPr b="1" lang="en-US"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influence</a:t>
            </a:r>
            <a:r>
              <a:rPr b="1" lang="en-US"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 treatment </a:t>
            </a:r>
            <a:endParaRPr b="1"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3"/>
          <p:cNvSpPr txBox="1"/>
          <p:nvPr/>
        </p:nvSpPr>
        <p:spPr>
          <a:xfrm>
            <a:off x="3635400" y="7976038"/>
            <a:ext cx="13998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-US" sz="600"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b="1" lang="en-US" sz="600">
                <a:latin typeface="Calibri"/>
                <a:ea typeface="Calibri"/>
                <a:cs typeface="Calibri"/>
                <a:sym typeface="Calibri"/>
              </a:rPr>
              <a:t> typical nail shapes and the basic nail structure </a:t>
            </a:r>
            <a:endParaRPr b="1"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3"/>
          <p:cNvSpPr txBox="1"/>
          <p:nvPr/>
        </p:nvSpPr>
        <p:spPr>
          <a:xfrm>
            <a:off x="2764812" y="9117488"/>
            <a:ext cx="13998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Calibri"/>
                <a:ea typeface="Calibri"/>
                <a:cs typeface="Calibri"/>
                <a:sym typeface="Calibri"/>
              </a:rPr>
              <a:t>The possible contra-actions and how to respond to them</a:t>
            </a:r>
            <a:endParaRPr b="1"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3"/>
          <p:cNvSpPr txBox="1"/>
          <p:nvPr/>
        </p:nvSpPr>
        <p:spPr>
          <a:xfrm>
            <a:off x="982125" y="9037375"/>
            <a:ext cx="1581300" cy="292500"/>
          </a:xfrm>
          <a:prstGeom prst="rect">
            <a:avLst/>
          </a:prstGeom>
          <a:noFill/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unit </a:t>
            </a:r>
            <a:r>
              <a:rPr b="1" lang="en-US" sz="7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FORMATIVE</a:t>
            </a:r>
            <a:r>
              <a:rPr b="1" lang="en-US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assessment  </a:t>
            </a:r>
            <a:endParaRPr b="1"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3"/>
          <p:cNvSpPr txBox="1"/>
          <p:nvPr/>
        </p:nvSpPr>
        <p:spPr>
          <a:xfrm>
            <a:off x="1005674" y="9397150"/>
            <a:ext cx="1534200" cy="2925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unit</a:t>
            </a:r>
            <a:r>
              <a:rPr b="1" lang="en-US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7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SUMMATIVE</a:t>
            </a:r>
            <a:r>
              <a:rPr b="1" lang="en-US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 </a:t>
            </a:r>
            <a:endParaRPr b="1"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3"/>
          <p:cNvSpPr txBox="1"/>
          <p:nvPr/>
        </p:nvSpPr>
        <p:spPr>
          <a:xfrm>
            <a:off x="639638" y="6106800"/>
            <a:ext cx="1399800" cy="3231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Nail art application </a:t>
            </a:r>
            <a:r>
              <a:rPr b="1"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900">
                <a:latin typeface="Calibri"/>
                <a:ea typeface="Calibri"/>
                <a:cs typeface="Calibri"/>
                <a:sym typeface="Calibri"/>
              </a:rPr>
              <a:t>  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3"/>
          <p:cNvSpPr txBox="1"/>
          <p:nvPr/>
        </p:nvSpPr>
        <p:spPr>
          <a:xfrm>
            <a:off x="2427025" y="5852250"/>
            <a:ext cx="13998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Calibri"/>
                <a:ea typeface="Calibri"/>
                <a:cs typeface="Calibri"/>
                <a:sym typeface="Calibri"/>
              </a:rPr>
              <a:t>Research and create 2D nail art images </a:t>
            </a:r>
            <a:endParaRPr b="1"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 txBox="1"/>
          <p:nvPr/>
        </p:nvSpPr>
        <p:spPr>
          <a:xfrm>
            <a:off x="4075175" y="6908038"/>
            <a:ext cx="13998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Calibri"/>
                <a:ea typeface="Calibri"/>
                <a:cs typeface="Calibri"/>
                <a:sym typeface="Calibri"/>
              </a:rPr>
              <a:t>The factors that could influence the choice of basic nail art techniques </a:t>
            </a:r>
            <a:endParaRPr b="1"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 txBox="1"/>
          <p:nvPr/>
        </p:nvSpPr>
        <p:spPr>
          <a:xfrm>
            <a:off x="4422900" y="5797063"/>
            <a:ext cx="13998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Calibri"/>
                <a:ea typeface="Calibri"/>
                <a:cs typeface="Calibri"/>
                <a:sym typeface="Calibri"/>
              </a:rPr>
              <a:t>Explore factors that could influence the choice of basic nail art techniques</a:t>
            </a:r>
            <a:endParaRPr b="1"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 txBox="1"/>
          <p:nvPr/>
        </p:nvSpPr>
        <p:spPr>
          <a:xfrm>
            <a:off x="5651400" y="6908050"/>
            <a:ext cx="14829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Calibri"/>
                <a:ea typeface="Calibri"/>
                <a:cs typeface="Calibri"/>
                <a:sym typeface="Calibri"/>
              </a:rPr>
              <a:t>The importance of the preparation procedures for basic nail art techniques </a:t>
            </a:r>
            <a:endParaRPr b="1"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3"/>
          <p:cNvSpPr txBox="1"/>
          <p:nvPr/>
        </p:nvSpPr>
        <p:spPr>
          <a:xfrm>
            <a:off x="6418775" y="5820350"/>
            <a:ext cx="15813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Calibri"/>
                <a:ea typeface="Calibri"/>
                <a:cs typeface="Calibri"/>
                <a:sym typeface="Calibri"/>
              </a:rPr>
              <a:t>Explore the products and basic techniques used in nail art </a:t>
            </a:r>
            <a:r>
              <a:rPr b="1" lang="en-US" sz="60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3"/>
          <p:cNvSpPr txBox="1"/>
          <p:nvPr/>
        </p:nvSpPr>
        <p:spPr>
          <a:xfrm>
            <a:off x="7259275" y="6852863"/>
            <a:ext cx="1438200" cy="276900"/>
          </a:xfrm>
          <a:prstGeom prst="rect">
            <a:avLst/>
          </a:prstGeom>
          <a:noFill/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unit </a:t>
            </a:r>
            <a:r>
              <a:rPr b="1" lang="en-US" sz="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FORMATIVE</a:t>
            </a:r>
            <a:r>
              <a:rPr b="1"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assessment  </a:t>
            </a:r>
            <a:endParaRPr b="1"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3"/>
          <p:cNvSpPr txBox="1"/>
          <p:nvPr/>
        </p:nvSpPr>
        <p:spPr>
          <a:xfrm>
            <a:off x="7252700" y="7181850"/>
            <a:ext cx="1438200" cy="2925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unit </a:t>
            </a:r>
            <a:r>
              <a:rPr b="1" lang="en-US" sz="7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SUMMATIVE</a:t>
            </a:r>
            <a:r>
              <a:rPr b="1"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assessment  </a:t>
            </a:r>
            <a:endParaRPr b="1"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8062775" y="3619300"/>
            <a:ext cx="13998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Calibri"/>
                <a:ea typeface="Calibri"/>
                <a:cs typeface="Calibri"/>
                <a:sym typeface="Calibri"/>
              </a:rPr>
              <a:t>The factors that could influence the choice of themed face painting techniques </a:t>
            </a:r>
            <a:endParaRPr b="1"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3"/>
          <p:cNvSpPr txBox="1"/>
          <p:nvPr/>
        </p:nvSpPr>
        <p:spPr>
          <a:xfrm>
            <a:off x="6558575" y="3523450"/>
            <a:ext cx="13998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Calibri"/>
                <a:ea typeface="Calibri"/>
                <a:cs typeface="Calibri"/>
                <a:sym typeface="Calibri"/>
              </a:rPr>
              <a:t>Investigate the importance of preparation and removal of themed face painting</a:t>
            </a:r>
            <a:endParaRPr b="1" sz="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3" name="Google Shape;193;p13"/>
          <p:cNvCxnSpPr/>
          <p:nvPr/>
        </p:nvCxnSpPr>
        <p:spPr>
          <a:xfrm rot="10800000">
            <a:off x="7087639" y="4452047"/>
            <a:ext cx="6600" cy="4332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94" name="Google Shape;194;p13"/>
          <p:cNvSpPr txBox="1"/>
          <p:nvPr/>
        </p:nvSpPr>
        <p:spPr>
          <a:xfrm>
            <a:off x="6641100" y="4891313"/>
            <a:ext cx="13998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Calibri"/>
                <a:ea typeface="Calibri"/>
                <a:cs typeface="Calibri"/>
                <a:sym typeface="Calibri"/>
              </a:rPr>
              <a:t>Research and create 2D themed face painting image </a:t>
            </a:r>
            <a:endParaRPr b="1"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3"/>
          <p:cNvSpPr txBox="1"/>
          <p:nvPr/>
        </p:nvSpPr>
        <p:spPr>
          <a:xfrm>
            <a:off x="5169475" y="4837775"/>
            <a:ext cx="13998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Calibri"/>
                <a:ea typeface="Calibri"/>
                <a:cs typeface="Calibri"/>
                <a:sym typeface="Calibri"/>
              </a:rPr>
              <a:t>When and how to use products, tools and equipment  </a:t>
            </a:r>
            <a:endParaRPr b="1"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3"/>
          <p:cNvSpPr txBox="1"/>
          <p:nvPr/>
        </p:nvSpPr>
        <p:spPr>
          <a:xfrm>
            <a:off x="5015987" y="3800913"/>
            <a:ext cx="1438200" cy="276900"/>
          </a:xfrm>
          <a:prstGeom prst="rect">
            <a:avLst/>
          </a:prstGeom>
          <a:noFill/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unit </a:t>
            </a:r>
            <a:r>
              <a:rPr b="1" lang="en-US" sz="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FORMATIVE</a:t>
            </a:r>
            <a:r>
              <a:rPr b="1"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assessment  </a:t>
            </a:r>
            <a:endParaRPr b="1"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3"/>
          <p:cNvSpPr txBox="1"/>
          <p:nvPr/>
        </p:nvSpPr>
        <p:spPr>
          <a:xfrm>
            <a:off x="5015975" y="3432975"/>
            <a:ext cx="1438200" cy="2925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unit </a:t>
            </a:r>
            <a:r>
              <a:rPr b="1" lang="en-US" sz="7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SUMMATIVE</a:t>
            </a:r>
            <a:r>
              <a:rPr b="1"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assessment  </a:t>
            </a:r>
            <a:endParaRPr b="1"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3"/>
          <p:cNvSpPr txBox="1"/>
          <p:nvPr/>
        </p:nvSpPr>
        <p:spPr>
          <a:xfrm>
            <a:off x="3532050" y="4753313"/>
            <a:ext cx="1438200" cy="2925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unit </a:t>
            </a:r>
            <a:r>
              <a:rPr b="1" lang="en-US" sz="7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SUMMATIVE</a:t>
            </a:r>
            <a:r>
              <a:rPr b="1"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assessment  </a:t>
            </a:r>
            <a:endParaRPr b="1"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3"/>
          <p:cNvSpPr txBox="1"/>
          <p:nvPr/>
        </p:nvSpPr>
        <p:spPr>
          <a:xfrm>
            <a:off x="3547325" y="3709550"/>
            <a:ext cx="1438200" cy="2925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End of unit </a:t>
            </a:r>
            <a:r>
              <a:rPr b="1" lang="en-US" sz="7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SUMMATIVE</a:t>
            </a:r>
            <a:r>
              <a:rPr b="1" lang="en-US" sz="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assessment</a:t>
            </a:r>
            <a:r>
              <a:rPr b="1"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1"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3"/>
          <p:cNvSpPr txBox="1"/>
          <p:nvPr/>
        </p:nvSpPr>
        <p:spPr>
          <a:xfrm>
            <a:off x="1531525" y="2622938"/>
            <a:ext cx="3019800" cy="307800"/>
          </a:xfrm>
          <a:prstGeom prst="rect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9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Go on to apprenticeship, college or A levels</a:t>
            </a:r>
            <a:endParaRPr b="1" sz="9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3"/>
          <p:cNvSpPr txBox="1"/>
          <p:nvPr/>
        </p:nvSpPr>
        <p:spPr>
          <a:xfrm>
            <a:off x="304988" y="3643875"/>
            <a:ext cx="1399800" cy="641700"/>
          </a:xfrm>
          <a:prstGeom prst="rect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Continue lifelong learning, university and or employment </a:t>
            </a:r>
            <a:endParaRPr b="1" sz="11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2" name="Google Shape;202;p13"/>
          <p:cNvCxnSpPr/>
          <p:nvPr/>
        </p:nvCxnSpPr>
        <p:spPr>
          <a:xfrm flipH="1">
            <a:off x="5834993" y="10107582"/>
            <a:ext cx="7800" cy="4653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203" name="Google Shape;203;p13"/>
          <p:cNvCxnSpPr/>
          <p:nvPr/>
        </p:nvCxnSpPr>
        <p:spPr>
          <a:xfrm flipH="1">
            <a:off x="8446050" y="4457700"/>
            <a:ext cx="183600" cy="1986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04" name="Google Shape;204;p13"/>
          <p:cNvSpPr txBox="1"/>
          <p:nvPr/>
        </p:nvSpPr>
        <p:spPr>
          <a:xfrm>
            <a:off x="8011688" y="4201338"/>
            <a:ext cx="1399800" cy="3231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Themed face painting </a:t>
            </a:r>
            <a:r>
              <a:rPr b="1" lang="en-US" sz="9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900">
                <a:latin typeface="Calibri"/>
                <a:ea typeface="Calibri"/>
                <a:cs typeface="Calibri"/>
                <a:sym typeface="Calibri"/>
              </a:rPr>
              <a:t>  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350" y="13881511"/>
            <a:ext cx="1022400" cy="874814"/>
          </a:xfrm>
          <a:prstGeom prst="rect">
            <a:avLst/>
          </a:prstGeom>
          <a:noFill/>
          <a:ln cap="flat" cmpd="sng" w="4127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06" name="Google Shape;20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3412" y="2530910"/>
            <a:ext cx="735975" cy="605891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07" name="Google Shape;20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01875" y="7232218"/>
            <a:ext cx="955300" cy="668057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08" name="Google Shape;208;p13"/>
          <p:cNvPicPr preferRelativeResize="0"/>
          <p:nvPr/>
        </p:nvPicPr>
        <p:blipFill rotWithShape="1">
          <a:blip r:embed="rId8">
            <a:alphaModFix/>
          </a:blip>
          <a:srcRect b="9974" l="0" r="0" t="0"/>
          <a:stretch/>
        </p:blipFill>
        <p:spPr>
          <a:xfrm>
            <a:off x="680475" y="4921208"/>
            <a:ext cx="938425" cy="915204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09" name="Google Shape;20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20051" y="6222388"/>
            <a:ext cx="490600" cy="809300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10" name="Google Shape;21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49174" y="11690112"/>
            <a:ext cx="1049225" cy="1054275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11" name="Google Shape;211;p13"/>
          <p:cNvPicPr preferRelativeResize="0"/>
          <p:nvPr/>
        </p:nvPicPr>
        <p:blipFill>
          <a:blip r:embed="rId11">
            <a:alphaModFix amt="51000"/>
          </a:blip>
          <a:stretch>
            <a:fillRect/>
          </a:stretch>
        </p:blipFill>
        <p:spPr>
          <a:xfrm>
            <a:off x="356351" y="16268325"/>
            <a:ext cx="1799250" cy="938425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12" name="Google Shape;212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32775" y="9253117"/>
            <a:ext cx="938425" cy="706285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13" name="Google Shape;213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05000" y="9987163"/>
            <a:ext cx="861760" cy="1077200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14" name="Google Shape;214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325513" y="2828900"/>
            <a:ext cx="955301" cy="69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91973" y="16214812"/>
            <a:ext cx="1022400" cy="946412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16" name="Google Shape;216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05000" y="2780411"/>
            <a:ext cx="1022400" cy="700338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17" name="Google Shape;217;p13"/>
          <p:cNvSpPr/>
          <p:nvPr/>
        </p:nvSpPr>
        <p:spPr>
          <a:xfrm>
            <a:off x="8286650" y="13556701"/>
            <a:ext cx="774300" cy="938400"/>
          </a:xfrm>
          <a:prstGeom prst="flowChartConnector">
            <a:avLst/>
          </a:prstGeom>
          <a:solidFill>
            <a:schemeClr val="dk1"/>
          </a:solidFill>
          <a:ln cap="flat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6239926" y="12840788"/>
            <a:ext cx="1723800" cy="4926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Create a hair and beauty image using colour </a:t>
            </a:r>
            <a:endParaRPr b="1" i="0" sz="1000" u="none" cap="none" strike="noStrik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3"/>
          <p:cNvSpPr txBox="1"/>
          <p:nvPr/>
        </p:nvSpPr>
        <p:spPr>
          <a:xfrm>
            <a:off x="2563420" y="13480554"/>
            <a:ext cx="2218500" cy="646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Describe why it is important to create a mood board for your hair and beauty image 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3"/>
          <p:cNvSpPr txBox="1"/>
          <p:nvPr/>
        </p:nvSpPr>
        <p:spPr>
          <a:xfrm>
            <a:off x="5058701" y="13605184"/>
            <a:ext cx="1988400" cy="646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 and create a mood board of ideas for your hair and beauty image using colour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3"/>
          <p:cNvSpPr txBox="1"/>
          <p:nvPr/>
        </p:nvSpPr>
        <p:spPr>
          <a:xfrm>
            <a:off x="4233962" y="12120038"/>
            <a:ext cx="1988400" cy="646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Describe the skills and techniques you can use to create your image using colour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3"/>
          <p:cNvSpPr txBox="1"/>
          <p:nvPr/>
        </p:nvSpPr>
        <p:spPr>
          <a:xfrm>
            <a:off x="2143087" y="12053601"/>
            <a:ext cx="1988400" cy="492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Create an image based on a theme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3"/>
          <p:cNvSpPr txBox="1"/>
          <p:nvPr/>
        </p:nvSpPr>
        <p:spPr>
          <a:xfrm>
            <a:off x="672350" y="13284800"/>
            <a:ext cx="1614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 of unit </a:t>
            </a:r>
            <a:r>
              <a:rPr b="1" i="0" lang="en-US" sz="1000" u="none" cap="none" strike="noStrik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SUMMATIVE</a:t>
            </a:r>
            <a:r>
              <a:rPr b="1" i="0" lang="en-US" sz="1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assessment </a:t>
            </a:r>
            <a:r>
              <a:rPr b="1" i="0" lang="en-US" sz="1100" u="none" cap="none" strike="noStrike">
                <a:solidFill>
                  <a:srgbClr val="70AD4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WRITTEN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